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0"/>
  </p:notesMasterIdLst>
  <p:sldIdLst>
    <p:sldId id="256" r:id="rId2"/>
    <p:sldId id="257" r:id="rId3"/>
    <p:sldId id="258" r:id="rId4"/>
    <p:sldId id="259" r:id="rId5"/>
    <p:sldId id="261" r:id="rId6"/>
    <p:sldId id="262" r:id="rId7"/>
    <p:sldId id="260"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94660"/>
  </p:normalViewPr>
  <p:slideViewPr>
    <p:cSldViewPr snapToGrid="0">
      <p:cViewPr>
        <p:scale>
          <a:sx n="73" d="100"/>
          <a:sy n="73" d="100"/>
        </p:scale>
        <p:origin x="-624" y="-80"/>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71267-6342-43F2-850E-86F63A344036}" type="datetimeFigureOut">
              <a:rPr lang="en-US" smtClean="0"/>
              <a:t>5/13/16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8B5C1-2F0E-4AAD-9E53-C553B8F313A9}" type="slidenum">
              <a:rPr lang="en-US" smtClean="0"/>
              <a:t>‹#›</a:t>
            </a:fld>
            <a:endParaRPr lang="en-US" dirty="0"/>
          </a:p>
        </p:txBody>
      </p:sp>
    </p:spTree>
    <p:extLst>
      <p:ext uri="{BB962C8B-B14F-4D97-AF65-F5344CB8AC3E}">
        <p14:creationId xmlns:p14="http://schemas.microsoft.com/office/powerpoint/2010/main" val="4276297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Setting </a:t>
            </a:r>
            <a:r>
              <a:rPr lang="en-US" dirty="0"/>
              <a:t>short-term goals is a good way to relieve the pressures that are all around in high school. They are also a direct path toward reaching your long-term goals. Whether you are working toward going to college, achieving greatness in sports or extracurricular activities, or finally getting straight A's, choose attainable and realistic short-term goals that move you forward and keep you motivated</a:t>
            </a:r>
            <a:r>
              <a:rPr lang="en-US" dirty="0" smtClean="0"/>
              <a:t>.</a:t>
            </a:r>
          </a:p>
          <a:p>
            <a:endParaRPr lang="en-US" dirty="0"/>
          </a:p>
          <a:p>
            <a:r>
              <a:rPr lang="en-US" dirty="0" smtClean="0"/>
              <a:t>Example: </a:t>
            </a:r>
          </a:p>
          <a:p>
            <a:r>
              <a:rPr lang="en-US" dirty="0"/>
              <a:t>Managing your time in high school can be challenging, what with work, school, extracurricular activities and pressures at home. Showing up to school each day prepared can end some worry about how class will go, so try to set aside time each night for homework or writing papers. A good short-term goal for homework might be, for two weeks, to have all assignments completed by 9 p.m. the night before they're due.</a:t>
            </a:r>
          </a:p>
        </p:txBody>
      </p:sp>
      <p:sp>
        <p:nvSpPr>
          <p:cNvPr id="4" name="Slide Number Placeholder 3"/>
          <p:cNvSpPr>
            <a:spLocks noGrp="1"/>
          </p:cNvSpPr>
          <p:nvPr>
            <p:ph type="sldNum" sz="quarter" idx="10"/>
          </p:nvPr>
        </p:nvSpPr>
        <p:spPr/>
        <p:txBody>
          <a:bodyPr/>
          <a:lstStyle/>
          <a:p>
            <a:fld id="{83F8B5C1-2F0E-4AAD-9E53-C553B8F313A9}" type="slidenum">
              <a:rPr lang="en-US" smtClean="0"/>
              <a:t>2</a:t>
            </a:fld>
            <a:endParaRPr lang="en-US" dirty="0"/>
          </a:p>
        </p:txBody>
      </p:sp>
    </p:spTree>
    <p:extLst>
      <p:ext uri="{BB962C8B-B14F-4D97-AF65-F5344CB8AC3E}">
        <p14:creationId xmlns:p14="http://schemas.microsoft.com/office/powerpoint/2010/main" val="402350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8B5C1-2F0E-4AAD-9E53-C553B8F313A9}" type="slidenum">
              <a:rPr lang="en-US" smtClean="0"/>
              <a:t>3</a:t>
            </a:fld>
            <a:endParaRPr lang="en-US" dirty="0"/>
          </a:p>
        </p:txBody>
      </p:sp>
    </p:spTree>
    <p:extLst>
      <p:ext uri="{BB962C8B-B14F-4D97-AF65-F5344CB8AC3E}">
        <p14:creationId xmlns:p14="http://schemas.microsoft.com/office/powerpoint/2010/main" val="250805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F8B5C1-2F0E-4AAD-9E53-C553B8F313A9}" type="slidenum">
              <a:rPr lang="en-US" smtClean="0"/>
              <a:t>4</a:t>
            </a:fld>
            <a:endParaRPr lang="en-US" dirty="0"/>
          </a:p>
        </p:txBody>
      </p:sp>
    </p:spTree>
    <p:extLst>
      <p:ext uri="{BB962C8B-B14F-4D97-AF65-F5344CB8AC3E}">
        <p14:creationId xmlns:p14="http://schemas.microsoft.com/office/powerpoint/2010/main" val="183294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Realistic</a:t>
            </a:r>
            <a:endParaRPr lang="en-US" baseline="0" dirty="0" smtClean="0"/>
          </a:p>
          <a:p>
            <a:r>
              <a:rPr lang="en-US" baseline="0" dirty="0" smtClean="0"/>
              <a:t>For example: it may not be realistic to set a goal of running one mile everyday, but it may be realistic to set a goal of running one mile 3 times a week</a:t>
            </a:r>
          </a:p>
          <a:p>
            <a:endParaRPr lang="en-US" baseline="0" dirty="0" smtClean="0"/>
          </a:p>
          <a:p>
            <a:r>
              <a:rPr lang="en-US" baseline="0" dirty="0" smtClean="0"/>
              <a:t>Measurable</a:t>
            </a:r>
          </a:p>
          <a:p>
            <a:r>
              <a:rPr lang="en-US" baseline="0" dirty="0" smtClean="0"/>
              <a:t>You cannot measure “</a:t>
            </a:r>
            <a:r>
              <a:rPr lang="en-US" baseline="0" dirty="0" err="1" smtClean="0"/>
              <a:t>im</a:t>
            </a:r>
            <a:r>
              <a:rPr lang="en-US" baseline="0" dirty="0" smtClean="0"/>
              <a:t> going to get in shape” but you can measure and chart “</a:t>
            </a:r>
            <a:r>
              <a:rPr lang="en-US" baseline="0" dirty="0" err="1" smtClean="0"/>
              <a:t>Im</a:t>
            </a:r>
            <a:r>
              <a:rPr lang="en-US" baseline="0" dirty="0" smtClean="0"/>
              <a:t> going to walk one mile on M, W, F every week”</a:t>
            </a:r>
            <a:endParaRPr lang="en-US" dirty="0"/>
          </a:p>
        </p:txBody>
      </p:sp>
      <p:sp>
        <p:nvSpPr>
          <p:cNvPr id="4" name="Slide Number Placeholder 3"/>
          <p:cNvSpPr>
            <a:spLocks noGrp="1"/>
          </p:cNvSpPr>
          <p:nvPr>
            <p:ph type="sldNum" sz="quarter" idx="10"/>
          </p:nvPr>
        </p:nvSpPr>
        <p:spPr/>
        <p:txBody>
          <a:bodyPr/>
          <a:lstStyle/>
          <a:p>
            <a:fld id="{83F8B5C1-2F0E-4AAD-9E53-C553B8F313A9}" type="slidenum">
              <a:rPr lang="en-US" smtClean="0"/>
              <a:t>5</a:t>
            </a:fld>
            <a:endParaRPr lang="en-US" dirty="0"/>
          </a:p>
        </p:txBody>
      </p:sp>
    </p:spTree>
    <p:extLst>
      <p:ext uri="{BB962C8B-B14F-4D97-AF65-F5344CB8AC3E}">
        <p14:creationId xmlns:p14="http://schemas.microsoft.com/office/powerpoint/2010/main" val="66338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Ways to Evaluate Your Goals</a:t>
            </a:r>
          </a:p>
          <a:p>
            <a:pPr lvl="1"/>
            <a:r>
              <a:rPr lang="en-US" b="1" dirty="0" smtClean="0"/>
              <a:t>Make them both concrete and flexible.</a:t>
            </a:r>
            <a:r>
              <a:rPr lang="en-US" dirty="0" smtClean="0"/>
              <a:t> Goals need to be concrete in that they are written down and firmly planted in your mind</a:t>
            </a:r>
          </a:p>
          <a:p>
            <a:pPr lvl="1"/>
            <a:r>
              <a:rPr lang="en-US" sz="1200" b="1" i="0" kern="1200" dirty="0" smtClean="0">
                <a:solidFill>
                  <a:schemeClr val="tx1"/>
                </a:solidFill>
                <a:effectLst/>
                <a:latin typeface="+mn-lt"/>
                <a:ea typeface="+mn-ea"/>
                <a:cs typeface="+mn-cs"/>
              </a:rPr>
              <a:t>Measure your desire: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things you want might change</a:t>
            </a:r>
          </a:p>
          <a:p>
            <a:pPr lvl="1"/>
            <a:r>
              <a:rPr lang="en-US" sz="1200" b="1" i="0" kern="1200" dirty="0" smtClean="0">
                <a:solidFill>
                  <a:schemeClr val="tx1"/>
                </a:solidFill>
                <a:effectLst/>
                <a:latin typeface="+mn-lt"/>
                <a:ea typeface="+mn-ea"/>
                <a:cs typeface="+mn-cs"/>
              </a:rPr>
              <a:t> Make sure your goals are not inconsistent. </a:t>
            </a:r>
            <a:r>
              <a:rPr lang="en-US" sz="1200" b="0" i="0" kern="1200" dirty="0" smtClean="0">
                <a:solidFill>
                  <a:schemeClr val="tx1"/>
                </a:solidFill>
                <a:effectLst/>
                <a:latin typeface="+mn-lt"/>
                <a:ea typeface="+mn-ea"/>
                <a:cs typeface="+mn-cs"/>
              </a:rPr>
              <a:t>This is a big reason why goals should not be considered in isolation. Create a whole list of goals from all areas of your life and make sure they aren't mutually exclusive. </a:t>
            </a:r>
          </a:p>
          <a:p>
            <a:pPr lvl="1"/>
            <a:r>
              <a:rPr lang="en-US" sz="1200" b="1" i="0" kern="1200" dirty="0" smtClean="0">
                <a:solidFill>
                  <a:schemeClr val="tx1"/>
                </a:solidFill>
                <a:effectLst/>
                <a:latin typeface="+mn-lt"/>
                <a:ea typeface="+mn-ea"/>
                <a:cs typeface="+mn-cs"/>
              </a:rPr>
              <a:t> Is there a way to test them?</a:t>
            </a:r>
            <a:r>
              <a:rPr lang="en-US" sz="1200" b="0" i="0" kern="1200" dirty="0" smtClean="0">
                <a:solidFill>
                  <a:schemeClr val="tx1"/>
                </a:solidFill>
                <a:effectLst/>
                <a:latin typeface="+mn-lt"/>
                <a:ea typeface="+mn-ea"/>
                <a:cs typeface="+mn-cs"/>
              </a:rPr>
              <a:t> If your goals are not testable, then they haven't been thought through thoroughly enough</a:t>
            </a:r>
            <a:endParaRPr lang="en-US" b="1" dirty="0" smtClean="0"/>
          </a:p>
          <a:p>
            <a:endParaRPr lang="en-US" dirty="0"/>
          </a:p>
        </p:txBody>
      </p:sp>
      <p:sp>
        <p:nvSpPr>
          <p:cNvPr id="4" name="Slide Number Placeholder 3"/>
          <p:cNvSpPr>
            <a:spLocks noGrp="1"/>
          </p:cNvSpPr>
          <p:nvPr>
            <p:ph type="sldNum" sz="quarter" idx="10"/>
          </p:nvPr>
        </p:nvSpPr>
        <p:spPr/>
        <p:txBody>
          <a:bodyPr/>
          <a:lstStyle/>
          <a:p>
            <a:fld id="{83F8B5C1-2F0E-4AAD-9E53-C553B8F313A9}" type="slidenum">
              <a:rPr lang="en-US" smtClean="0"/>
              <a:t>6</a:t>
            </a:fld>
            <a:endParaRPr lang="en-US" dirty="0"/>
          </a:p>
        </p:txBody>
      </p:sp>
    </p:spTree>
    <p:extLst>
      <p:ext uri="{BB962C8B-B14F-4D97-AF65-F5344CB8AC3E}">
        <p14:creationId xmlns:p14="http://schemas.microsoft.com/office/powerpoint/2010/main" val="142494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with the end</a:t>
            </a:r>
            <a:r>
              <a:rPr lang="en-US" baseline="0" dirty="0" smtClean="0"/>
              <a:t> in mind</a:t>
            </a:r>
            <a:endParaRPr lang="en-US" dirty="0"/>
          </a:p>
        </p:txBody>
      </p:sp>
      <p:sp>
        <p:nvSpPr>
          <p:cNvPr id="4" name="Slide Number Placeholder 3"/>
          <p:cNvSpPr>
            <a:spLocks noGrp="1"/>
          </p:cNvSpPr>
          <p:nvPr>
            <p:ph type="sldNum" sz="quarter" idx="10"/>
          </p:nvPr>
        </p:nvSpPr>
        <p:spPr/>
        <p:txBody>
          <a:bodyPr/>
          <a:lstStyle/>
          <a:p>
            <a:fld id="{83F8B5C1-2F0E-4AAD-9E53-C553B8F313A9}" type="slidenum">
              <a:rPr lang="en-US" smtClean="0"/>
              <a:t>7</a:t>
            </a:fld>
            <a:endParaRPr lang="en-US" dirty="0"/>
          </a:p>
        </p:txBody>
      </p:sp>
    </p:spTree>
    <p:extLst>
      <p:ext uri="{BB962C8B-B14F-4D97-AF65-F5344CB8AC3E}">
        <p14:creationId xmlns:p14="http://schemas.microsoft.com/office/powerpoint/2010/main" val="52529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5/13/16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879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21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26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648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207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893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8581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661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352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198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555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837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413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41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088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88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6288657"/>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5/13/16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432669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Goals</a:t>
            </a:r>
            <a:endParaRPr lang="en-US" dirty="0"/>
          </a:p>
        </p:txBody>
      </p:sp>
    </p:spTree>
    <p:extLst>
      <p:ext uri="{BB962C8B-B14F-4D97-AF65-F5344CB8AC3E}">
        <p14:creationId xmlns:p14="http://schemas.microsoft.com/office/powerpoint/2010/main" val="32846267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Short-Term </a:t>
            </a:r>
            <a:r>
              <a:rPr lang="en-US" dirty="0" smtClean="0"/>
              <a:t>Goals</a:t>
            </a:r>
            <a:endParaRPr lang="en-US" dirty="0"/>
          </a:p>
        </p:txBody>
      </p:sp>
      <p:sp>
        <p:nvSpPr>
          <p:cNvPr id="5" name="Content Placeholder 4"/>
          <p:cNvSpPr>
            <a:spLocks noGrp="1"/>
          </p:cNvSpPr>
          <p:nvPr>
            <p:ph idx="1"/>
          </p:nvPr>
        </p:nvSpPr>
        <p:spPr/>
        <p:txBody>
          <a:bodyPr>
            <a:normAutofit fontScale="25000" lnSpcReduction="20000"/>
          </a:bodyPr>
          <a:lstStyle/>
          <a:p>
            <a:r>
              <a:rPr lang="en-US" sz="9600" dirty="0"/>
              <a:t>Can be achieved in:</a:t>
            </a:r>
          </a:p>
          <a:p>
            <a:pPr lvl="1"/>
            <a:r>
              <a:rPr lang="en-US" sz="9600" dirty="0"/>
              <a:t>One week</a:t>
            </a:r>
          </a:p>
          <a:p>
            <a:pPr lvl="1"/>
            <a:r>
              <a:rPr lang="en-US" sz="9600" dirty="0"/>
              <a:t>One month</a:t>
            </a:r>
          </a:p>
          <a:p>
            <a:pPr lvl="1"/>
            <a:r>
              <a:rPr lang="en-US" sz="9600" dirty="0"/>
              <a:t>One year</a:t>
            </a:r>
          </a:p>
          <a:p>
            <a:r>
              <a:rPr lang="en-US" sz="9600" dirty="0" smtClean="0"/>
              <a:t>Support </a:t>
            </a:r>
            <a:r>
              <a:rPr lang="en-US" sz="9600" dirty="0"/>
              <a:t>the achievement of your mid-term and long-term goals</a:t>
            </a:r>
          </a:p>
          <a:p>
            <a:pPr>
              <a:buFont typeface="Wingdings" panose="05000000000000000000" pitchFamily="2" charset="2"/>
              <a:buChar char="v"/>
            </a:pPr>
            <a:endParaRPr lang="en-US" sz="2800" dirty="0"/>
          </a:p>
          <a:p>
            <a:endParaRPr lang="en-US" sz="2800" dirty="0"/>
          </a:p>
          <a:p>
            <a:pPr marL="0" indent="0" algn="ctr">
              <a:buNone/>
            </a:pPr>
            <a:r>
              <a:rPr lang="en-US" sz="8000" b="1" i="1" dirty="0"/>
              <a:t>Example: For the next two weeks I will </a:t>
            </a:r>
            <a:r>
              <a:rPr lang="en-US" sz="8000" b="1" i="1" dirty="0" smtClean="0"/>
              <a:t>complete </a:t>
            </a:r>
            <a:r>
              <a:rPr lang="en-US" sz="8000" b="1" i="1" dirty="0"/>
              <a:t>all my </a:t>
            </a:r>
            <a:r>
              <a:rPr lang="en-US" sz="8000" b="1" i="1" dirty="0" smtClean="0"/>
              <a:t>homework by </a:t>
            </a:r>
            <a:r>
              <a:rPr lang="en-US" sz="8000" b="1" i="1" dirty="0"/>
              <a:t>9 pm</a:t>
            </a:r>
          </a:p>
          <a:p>
            <a:endParaRPr lang="en-US" dirty="0"/>
          </a:p>
        </p:txBody>
      </p:sp>
    </p:spTree>
    <p:extLst>
      <p:ext uri="{BB962C8B-B14F-4D97-AF65-F5344CB8AC3E}">
        <p14:creationId xmlns:p14="http://schemas.microsoft.com/office/powerpoint/2010/main" val="549598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Mid-Term </a:t>
            </a:r>
            <a:r>
              <a:rPr lang="en-US" dirty="0" smtClean="0"/>
              <a:t>Goals</a:t>
            </a:r>
            <a:endParaRPr lang="en-US" dirty="0"/>
          </a:p>
        </p:txBody>
      </p:sp>
      <p:sp>
        <p:nvSpPr>
          <p:cNvPr id="7" name="Content Placeholder 6"/>
          <p:cNvSpPr>
            <a:spLocks noGrp="1"/>
          </p:cNvSpPr>
          <p:nvPr>
            <p:ph idx="1"/>
          </p:nvPr>
        </p:nvSpPr>
        <p:spPr/>
        <p:txBody>
          <a:bodyPr/>
          <a:lstStyle/>
          <a:p>
            <a:r>
              <a:rPr lang="en-US" dirty="0"/>
              <a:t>Can be achieved in the next one to two years</a:t>
            </a:r>
          </a:p>
          <a:p>
            <a:r>
              <a:rPr lang="en-US" dirty="0"/>
              <a:t>Support the achievement of your and long-term goals</a:t>
            </a:r>
          </a:p>
          <a:p>
            <a:pPr marL="0" indent="0">
              <a:buNone/>
            </a:pPr>
            <a:endParaRPr lang="en-US" dirty="0" smtClean="0"/>
          </a:p>
          <a:p>
            <a:pPr marL="0" indent="0">
              <a:buNone/>
            </a:pPr>
            <a:endParaRPr lang="en-US" dirty="0"/>
          </a:p>
          <a:p>
            <a:pPr marL="0" indent="0" algn="ctr">
              <a:buNone/>
            </a:pPr>
            <a:r>
              <a:rPr lang="en-US" b="1" i="1" dirty="0"/>
              <a:t>Example: Ending the year with a 3.5 GPA</a:t>
            </a:r>
          </a:p>
          <a:p>
            <a:pPr marL="0" indent="0">
              <a:buNone/>
            </a:pPr>
            <a:endParaRPr lang="en-US" dirty="0"/>
          </a:p>
        </p:txBody>
      </p:sp>
    </p:spTree>
    <p:extLst>
      <p:ext uri="{BB962C8B-B14F-4D97-AF65-F5344CB8AC3E}">
        <p14:creationId xmlns:p14="http://schemas.microsoft.com/office/powerpoint/2010/main" val="1509692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Long-Term </a:t>
            </a:r>
            <a:r>
              <a:rPr lang="en-US" dirty="0" smtClean="0"/>
              <a:t>Goals</a:t>
            </a:r>
            <a:endParaRPr lang="en-US" dirty="0"/>
          </a:p>
        </p:txBody>
      </p:sp>
      <p:sp>
        <p:nvSpPr>
          <p:cNvPr id="5" name="Content Placeholder 4"/>
          <p:cNvSpPr>
            <a:spLocks noGrp="1"/>
          </p:cNvSpPr>
          <p:nvPr>
            <p:ph idx="1"/>
          </p:nvPr>
        </p:nvSpPr>
        <p:spPr/>
        <p:txBody>
          <a:bodyPr>
            <a:normAutofit lnSpcReduction="10000"/>
          </a:bodyPr>
          <a:lstStyle/>
          <a:p>
            <a:r>
              <a:rPr lang="en-US" dirty="0" smtClean="0"/>
              <a:t>Life time ambitions</a:t>
            </a:r>
          </a:p>
          <a:p>
            <a:r>
              <a:rPr lang="en-US" dirty="0"/>
              <a:t>They are complex and have short-term as well as mid-term goals successfully supporting them</a:t>
            </a:r>
          </a:p>
          <a:p>
            <a:r>
              <a:rPr lang="en-US" dirty="0"/>
              <a:t>The success of long-term goals is determined by good strategies and careful planning</a:t>
            </a:r>
          </a:p>
          <a:p>
            <a:pPr marL="0" indent="0">
              <a:buNone/>
            </a:pPr>
            <a:endParaRPr lang="en-US" dirty="0" smtClean="0"/>
          </a:p>
          <a:p>
            <a:pPr marL="0" indent="0" algn="ctr">
              <a:buNone/>
            </a:pPr>
            <a:r>
              <a:rPr lang="en-US" b="1" i="1" dirty="0"/>
              <a:t>Example: Graduate from High School with a 3.8 GPA</a:t>
            </a:r>
          </a:p>
          <a:p>
            <a:pPr marL="0" indent="0">
              <a:buNone/>
            </a:pPr>
            <a:endParaRPr lang="en-US" dirty="0"/>
          </a:p>
        </p:txBody>
      </p:sp>
    </p:spTree>
    <p:extLst>
      <p:ext uri="{BB962C8B-B14F-4D97-AF65-F5344CB8AC3E}">
        <p14:creationId xmlns:p14="http://schemas.microsoft.com/office/powerpoint/2010/main" val="3540250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Achieve Your Goals You Need To Have A</a:t>
            </a:r>
            <a:endParaRPr lang="en-US" dirty="0"/>
          </a:p>
        </p:txBody>
      </p:sp>
      <p:sp>
        <p:nvSpPr>
          <p:cNvPr id="3" name="Text Placeholder 2"/>
          <p:cNvSpPr>
            <a:spLocks noGrp="1"/>
          </p:cNvSpPr>
          <p:nvPr>
            <p:ph type="body" idx="1"/>
          </p:nvPr>
        </p:nvSpPr>
        <p:spPr/>
        <p:txBody>
          <a:bodyPr/>
          <a:lstStyle/>
          <a:p>
            <a:r>
              <a:rPr lang="en-US" b="1" dirty="0" smtClean="0"/>
              <a:t>Strategy</a:t>
            </a:r>
            <a:endParaRPr lang="en-US" b="1" dirty="0"/>
          </a:p>
        </p:txBody>
      </p:sp>
      <p:sp>
        <p:nvSpPr>
          <p:cNvPr id="4" name="Content Placeholder 3"/>
          <p:cNvSpPr>
            <a:spLocks noGrp="1"/>
          </p:cNvSpPr>
          <p:nvPr>
            <p:ph sz="half" idx="2"/>
          </p:nvPr>
        </p:nvSpPr>
        <p:spPr>
          <a:xfrm>
            <a:off x="1295400" y="3243262"/>
            <a:ext cx="3563983" cy="2632605"/>
          </a:xfrm>
        </p:spPr>
        <p:txBody>
          <a:bodyPr/>
          <a:lstStyle/>
          <a:p>
            <a:r>
              <a:rPr lang="en-US" dirty="0" smtClean="0"/>
              <a:t>A plan of action</a:t>
            </a:r>
          </a:p>
          <a:p>
            <a:r>
              <a:rPr lang="en-US" dirty="0" smtClean="0"/>
              <a:t>The steps needed to achieve your goals</a:t>
            </a:r>
            <a:endParaRPr lang="en-US" dirty="0"/>
          </a:p>
        </p:txBody>
      </p:sp>
      <p:sp>
        <p:nvSpPr>
          <p:cNvPr id="5" name="Text Placeholder 4"/>
          <p:cNvSpPr>
            <a:spLocks noGrp="1"/>
          </p:cNvSpPr>
          <p:nvPr>
            <p:ph type="body" sz="quarter" idx="3"/>
          </p:nvPr>
        </p:nvSpPr>
        <p:spPr>
          <a:xfrm>
            <a:off x="4428309" y="2658533"/>
            <a:ext cx="6468289" cy="576262"/>
          </a:xfrm>
        </p:spPr>
        <p:txBody>
          <a:bodyPr/>
          <a:lstStyle/>
          <a:p>
            <a:pPr algn="ctr"/>
            <a:r>
              <a:rPr lang="en-US" b="1" dirty="0" smtClean="0"/>
              <a:t>A Strategy should be</a:t>
            </a:r>
            <a:endParaRPr lang="en-US" b="1" dirty="0"/>
          </a:p>
        </p:txBody>
      </p:sp>
      <p:sp>
        <p:nvSpPr>
          <p:cNvPr id="6" name="Content Placeholder 5"/>
          <p:cNvSpPr>
            <a:spLocks noGrp="1"/>
          </p:cNvSpPr>
          <p:nvPr>
            <p:ph sz="quarter" idx="4"/>
          </p:nvPr>
        </p:nvSpPr>
        <p:spPr>
          <a:xfrm>
            <a:off x="4428309" y="3243262"/>
            <a:ext cx="6470666" cy="2632605"/>
          </a:xfrm>
        </p:spPr>
        <p:txBody>
          <a:bodyPr/>
          <a:lstStyle/>
          <a:p>
            <a:r>
              <a:rPr lang="en-US" b="1" dirty="0" smtClean="0"/>
              <a:t>Realistic: </a:t>
            </a:r>
            <a:r>
              <a:rPr lang="en-US" dirty="0" smtClean="0"/>
              <a:t>you can actually accomplish what you decided to do. </a:t>
            </a:r>
          </a:p>
          <a:p>
            <a:r>
              <a:rPr lang="en-US" b="1" dirty="0" smtClean="0"/>
              <a:t>Measure: </a:t>
            </a:r>
            <a:r>
              <a:rPr lang="en-US" dirty="0" smtClean="0"/>
              <a:t>means that you can tell if you accomplished what you set out to do</a:t>
            </a:r>
          </a:p>
        </p:txBody>
      </p:sp>
    </p:spTree>
    <p:extLst>
      <p:ext uri="{BB962C8B-B14F-4D97-AF65-F5344CB8AC3E}">
        <p14:creationId xmlns:p14="http://schemas.microsoft.com/office/powerpoint/2010/main" val="2723281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Goals Need To Be</a:t>
            </a:r>
            <a:endParaRPr lang="en-US" dirty="0"/>
          </a:p>
        </p:txBody>
      </p:sp>
      <p:sp>
        <p:nvSpPr>
          <p:cNvPr id="3" name="Content Placeholder 2"/>
          <p:cNvSpPr>
            <a:spLocks noGrp="1"/>
          </p:cNvSpPr>
          <p:nvPr>
            <p:ph idx="1"/>
          </p:nvPr>
        </p:nvSpPr>
        <p:spPr/>
        <p:txBody>
          <a:bodyPr/>
          <a:lstStyle/>
          <a:p>
            <a:r>
              <a:rPr lang="en-US" b="1" dirty="0" smtClean="0"/>
              <a:t>Evaluated: </a:t>
            </a:r>
            <a:r>
              <a:rPr lang="en-US" dirty="0" smtClean="0"/>
              <a:t>To examine, to test, or to assess whether something works. Measureable goals can be charted</a:t>
            </a:r>
          </a:p>
          <a:p>
            <a:r>
              <a:rPr lang="en-US" b="1" dirty="0" smtClean="0"/>
              <a:t> Ways to Evaluate Your Goals</a:t>
            </a:r>
          </a:p>
          <a:p>
            <a:pPr lvl="1"/>
            <a:r>
              <a:rPr lang="en-US" dirty="0" smtClean="0"/>
              <a:t>Make </a:t>
            </a:r>
            <a:r>
              <a:rPr lang="en-US" dirty="0"/>
              <a:t>them both concrete and </a:t>
            </a:r>
            <a:r>
              <a:rPr lang="en-US" dirty="0" smtClean="0"/>
              <a:t>flexible</a:t>
            </a:r>
            <a:endParaRPr lang="en-US" dirty="0"/>
          </a:p>
          <a:p>
            <a:pPr lvl="1"/>
            <a:r>
              <a:rPr lang="en-US" dirty="0"/>
              <a:t>Measure your </a:t>
            </a:r>
            <a:r>
              <a:rPr lang="en-US" dirty="0" smtClean="0"/>
              <a:t>desire</a:t>
            </a:r>
          </a:p>
          <a:p>
            <a:pPr lvl="1"/>
            <a:r>
              <a:rPr lang="en-US" dirty="0" smtClean="0"/>
              <a:t>Make sure your goals are not inconsistent</a:t>
            </a:r>
          </a:p>
          <a:p>
            <a:pPr lvl="1"/>
            <a:r>
              <a:rPr lang="en-US" dirty="0" smtClean="0"/>
              <a:t>Is there a way to test your goals?</a:t>
            </a:r>
          </a:p>
          <a:p>
            <a:pPr lvl="1"/>
            <a:endParaRPr lang="en-US" b="1" dirty="0"/>
          </a:p>
        </p:txBody>
      </p:sp>
    </p:spTree>
    <p:extLst>
      <p:ext uri="{BB962C8B-B14F-4D97-AF65-F5344CB8AC3E}">
        <p14:creationId xmlns:p14="http://schemas.microsoft.com/office/powerpoint/2010/main" val="3230790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ach-logic.com/wp-content/uploads/Long-Term-Goa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913" y="843437"/>
            <a:ext cx="9422967" cy="476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7940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689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67</TotalTime>
  <Words>492</Words>
  <Application>Microsoft Macintosh PowerPoint</Application>
  <PresentationFormat>Custom</PresentationFormat>
  <Paragraphs>57</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Organic</vt:lpstr>
      <vt:lpstr>Goals</vt:lpstr>
      <vt:lpstr>Short-Term Goals</vt:lpstr>
      <vt:lpstr>Mid-Term Goals</vt:lpstr>
      <vt:lpstr>Long-Term Goals</vt:lpstr>
      <vt:lpstr>To Achieve Your Goals You Need To Have A</vt:lpstr>
      <vt:lpstr>Successful Goals Need To Be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dc:title>
  <dc:creator>Sari White</dc:creator>
  <cp:lastModifiedBy>Erin Nielsen</cp:lastModifiedBy>
  <cp:revision>11</cp:revision>
  <dcterms:created xsi:type="dcterms:W3CDTF">2016-05-12T19:15:51Z</dcterms:created>
  <dcterms:modified xsi:type="dcterms:W3CDTF">2016-05-13T15:11:05Z</dcterms:modified>
</cp:coreProperties>
</file>